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3.png" ContentType="image/png"/>
  <Override PartName="/ppt/media/image10.png" ContentType="image/png"/>
  <Override PartName="/ppt/media/image8.png" ContentType="image/png"/>
  <Override PartName="/ppt/media/image12.jpeg" ContentType="image/jpeg"/>
  <Override PartName="/ppt/media/image7.png" ContentType="image/png"/>
  <Override PartName="/ppt/media/image4.png" ContentType="image/png"/>
  <Override PartName="/ppt/media/image9.jpeg" ContentType="image/jpeg"/>
  <Override PartName="/ppt/media/image6.jpeg" ContentType="image/jpeg"/>
  <Override PartName="/ppt/media/image3.png" ContentType="image/png"/>
  <Override PartName="/ppt/media/image5.jpeg" ContentType="image/jpeg"/>
  <Override PartName="/ppt/media/image2.png" ContentType="image/png"/>
  <Override PartName="/ppt/media/image14.jpeg" ContentType="image/jpe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D43D7F59-7E54-4C5B-A764-BE84F0ABCB54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Click to edit the title text format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 sz="3200">
                <a:latin typeface="FuturaExtended"/>
              </a:rPr>
              <a:t>Click to edit the outline text format</a:t>
            </a:r>
            <a:endParaRPr/>
          </a:p>
          <a:p>
            <a:pPr lvl="1"/>
            <a:r>
              <a:rPr lang="en-US" sz="2600">
                <a:latin typeface="FuturaExtended"/>
              </a:rPr>
              <a:t>Second Outline Level</a:t>
            </a:r>
            <a:endParaRPr/>
          </a:p>
          <a:p>
            <a:pPr lvl="2"/>
            <a:r>
              <a:rPr lang="en-US" sz="2200">
                <a:latin typeface="FuturaExtended"/>
              </a:rPr>
              <a:t>Third Outline Level</a:t>
            </a:r>
            <a:endParaRPr/>
          </a:p>
          <a:p>
            <a:pPr lvl="3"/>
            <a:r>
              <a:rPr lang="en-US" sz="2000">
                <a:latin typeface="FuturaExtended"/>
              </a:rPr>
              <a:t>Fourth Outline Level</a:t>
            </a:r>
            <a:endParaRPr/>
          </a:p>
          <a:p>
            <a:pPr lvl="4"/>
            <a:r>
              <a:rPr lang="en-US" sz="2000">
                <a:latin typeface="FuturaExtended"/>
              </a:rPr>
              <a:t>Fifth Outline Level</a:t>
            </a:r>
            <a:endParaRPr/>
          </a:p>
          <a:p>
            <a:pPr lvl="5"/>
            <a:r>
              <a:rPr lang="en-US" sz="2000">
                <a:latin typeface="FuturaExtended"/>
              </a:rPr>
              <a:t>Sixth Outline Level</a:t>
            </a:r>
            <a:endParaRPr/>
          </a:p>
          <a:p>
            <a:pPr lvl="6"/>
            <a:r>
              <a:rPr lang="en-US" sz="2000">
                <a:latin typeface="FuturaExtended"/>
              </a:rPr>
              <a:t>Seventh Outline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E87AEFCD-EBE8-472B-8112-79A243F88586}" type="slidenum">
              <a:rPr lang="en-US" sz="1400">
                <a:latin typeface="FuturaExtended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5520"/>
            <a:ext cx="10079640" cy="6306480"/>
          </a:xfrm>
          <a:prstGeom prst="rect">
            <a:avLst/>
          </a:prstGeom>
          <a:ln>
            <a:noFill/>
          </a:ln>
        </p:spPr>
      </p:pic>
      <p:sp>
        <p:nvSpPr>
          <p:cNvPr id="77" name="TextShape 1"/>
          <p:cNvSpPr txBox="1"/>
          <p:nvPr/>
        </p:nvSpPr>
        <p:spPr>
          <a:xfrm>
            <a:off x="0" y="0"/>
            <a:ext cx="10080000" cy="2232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5400">
                <a:latin typeface="FuturaExtended"/>
              </a:rPr>
              <a:t>Data visualizations</a:t>
            </a:r>
            <a:r>
              <a:rPr lang="en-US" sz="4400">
                <a:latin typeface="FuturaExtended"/>
              </a:rPr>
              <a:t>
</a:t>
            </a:r>
            <a:r>
              <a:rPr lang="en-US" sz="4400">
                <a:latin typeface="FuturaExtended"/>
              </a:rPr>
              <a:t>…</a:t>
            </a:r>
            <a:r>
              <a:rPr lang="en-US" sz="3200">
                <a:latin typeface="FuturaExtended"/>
              </a:rPr>
              <a:t> for the curious</a:t>
            </a:r>
            <a:endParaRPr/>
          </a:p>
        </p:txBody>
      </p:sp>
      <p:sp>
        <p:nvSpPr>
          <p:cNvPr id="78" name="TextShape 2"/>
          <p:cNvSpPr txBox="1"/>
          <p:nvPr/>
        </p:nvSpPr>
        <p:spPr>
          <a:xfrm>
            <a:off x="-360" y="6840360"/>
            <a:ext cx="10080000" cy="79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2400">
                <a:latin typeface="FuturaExtended"/>
              </a:rPr>
              <a:t>Group1:  Bruno Chevalier  Gilles Vandewiele  Pieter Stroobant  Karel Serruys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“client-side”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>
                <a:latin typeface="FuturaExtended"/>
              </a:rPr>
              <a:t>A webapplication written in angular (javascript) that allows the user to visualize EVERY dataset with the following format</a:t>
            </a:r>
            <a:endParaRPr/>
          </a:p>
          <a:p>
            <a:pPr/>
            <a:r>
              <a:rPr b="1" lang="en-US">
                <a:latin typeface="FuturaExtended"/>
              </a:rPr>
              <a:t>On time x, values (y1, y2, y3) occurred on location z</a:t>
            </a:r>
            <a:endParaRPr/>
          </a:p>
          <a:p>
            <a:pPr/>
            <a:r>
              <a:rPr lang="en-US">
                <a:latin typeface="FuturaExtended"/>
              </a:rPr>
              <a:t>Limitations: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For every time x, the number of locations must be fixed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The frequency of x must be higher than day basis (e.g. every 30m)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→ </a:t>
            </a:r>
            <a:r>
              <a:rPr lang="en-US">
                <a:latin typeface="FuturaExtended"/>
              </a:rPr>
              <a:t>3 datasets provided: 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Weather data: weather information in 9 weather stations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Traffic data: traffic jams on 96 routes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Number of accidents/incidents/speed controls/road works per day</a:t>
            </a:r>
            <a:endParaRPr/>
          </a:p>
          <a:p>
            <a:pPr/>
            <a:endParaRPr/>
          </a:p>
          <a:p>
            <a:pPr/>
            <a:endParaRPr/>
          </a:p>
        </p:txBody>
      </p:sp>
      <p:pic>
        <p:nvPicPr>
          <p:cNvPr id="10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40440" y="3480120"/>
            <a:ext cx="952200" cy="109188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92120" y="6148080"/>
            <a:ext cx="1790280" cy="77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Warmest day of 2014</a:t>
            </a:r>
            <a:endParaRPr/>
          </a:p>
        </p:txBody>
      </p:sp>
      <p:pic>
        <p:nvPicPr>
          <p:cNvPr id="10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" y="1800000"/>
            <a:ext cx="9875520" cy="5423760"/>
          </a:xfrm>
          <a:prstGeom prst="rect">
            <a:avLst/>
          </a:prstGeom>
          <a:ln>
            <a:noFill/>
          </a:ln>
        </p:spPr>
      </p:pic>
      <p:sp>
        <p:nvSpPr>
          <p:cNvPr id="106" name="Line 2"/>
          <p:cNvSpPr/>
          <p:nvPr/>
        </p:nvSpPr>
        <p:spPr>
          <a:xfrm>
            <a:off x="5303520" y="283464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  <p:sp>
        <p:nvSpPr>
          <p:cNvPr id="107" name="Line 3"/>
          <p:cNvSpPr/>
          <p:nvPr/>
        </p:nvSpPr>
        <p:spPr>
          <a:xfrm flipH="1">
            <a:off x="822960" y="283464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Let's go to the beach!</a:t>
            </a:r>
            <a:endParaRPr/>
          </a:p>
        </p:txBody>
      </p:sp>
      <p:pic>
        <p:nvPicPr>
          <p:cNvPr id="10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7280" y="1883880"/>
            <a:ext cx="7826760" cy="442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own data: wave heights</a:t>
            </a:r>
            <a:endParaRPr/>
          </a:p>
        </p:txBody>
      </p:sp>
      <p:pic>
        <p:nvPicPr>
          <p:cNvPr id="11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8600" y="1873080"/>
            <a:ext cx="1235880" cy="114444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981440" y="1781640"/>
            <a:ext cx="7619760" cy="5076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Future improvements</a:t>
            </a:r>
            <a:endParaRPr/>
          </a:p>
        </p:txBody>
      </p:sp>
      <p:sp>
        <p:nvSpPr>
          <p:cNvPr id="114" name="TextShape 2"/>
          <p:cNvSpPr txBox="1"/>
          <p:nvPr/>
        </p:nvSpPr>
        <p:spPr>
          <a:xfrm>
            <a:off x="182880" y="1563480"/>
            <a:ext cx="9692640" cy="510372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multiple datasets in the front-end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.gz format for better data compression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More visualizations + dynamic discovery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COUNT aggregation for discreet variables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Remove day restriction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data with lower frequency (year basis)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 sz="3600">
                <a:latin typeface="FuturaExtended"/>
              </a:rPr>
              <a:t>- Our scope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Our application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Development progress &amp; Responsibilities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Demo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Future improvements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Scope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548640" y="292608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User-friendly &amp; easy to use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Many visualizations (&gt;= 4) that are filterable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High performance in terms of speed</a:t>
            </a:r>
            <a:endParaRPr/>
          </a:p>
        </p:txBody>
      </p:sp>
      <p:sp>
        <p:nvSpPr>
          <p:cNvPr id="82" name="TextShape 3"/>
          <p:cNvSpPr txBox="1"/>
          <p:nvPr/>
        </p:nvSpPr>
        <p:spPr>
          <a:xfrm>
            <a:off x="274320" y="1828800"/>
            <a:ext cx="9509760" cy="858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Our client wanted an application that he could use in the context of a practicum for the course “Big Data Science” where the students had to use our application to visualize datasets in order to recognize patterns.</a:t>
            </a:r>
            <a:endParaRPr/>
          </a:p>
        </p:txBody>
      </p:sp>
      <p:sp>
        <p:nvSpPr>
          <p:cNvPr id="83" name="TextShape 4"/>
          <p:cNvSpPr txBox="1"/>
          <p:nvPr/>
        </p:nvSpPr>
        <p:spPr>
          <a:xfrm>
            <a:off x="274320" y="4206240"/>
            <a:ext cx="9509760" cy="6022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On top of this, we wanted to make the application generic in order to improve future development and to remove the dependencies with the given datasets</a:t>
            </a:r>
            <a:endParaRPr/>
          </a:p>
        </p:txBody>
      </p:sp>
      <p:sp>
        <p:nvSpPr>
          <p:cNvPr id="84" name="TextShape 5"/>
          <p:cNvSpPr txBox="1"/>
          <p:nvPr/>
        </p:nvSpPr>
        <p:spPr>
          <a:xfrm>
            <a:off x="548640" y="493776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Scalable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Generic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“server-side”</a:t>
            </a: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54800" y="3108960"/>
            <a:ext cx="6457680" cy="4266720"/>
          </a:xfrm>
          <a:prstGeom prst="rect">
            <a:avLst/>
          </a:prstGeom>
          <a:ln>
            <a:noFill/>
          </a:ln>
        </p:spPr>
      </p:pic>
      <p:sp>
        <p:nvSpPr>
          <p:cNvPr id="87" name="TextShape 2"/>
          <p:cNvSpPr txBox="1"/>
          <p:nvPr/>
        </p:nvSpPr>
        <p:spPr>
          <a:xfrm>
            <a:off x="457200" y="1828800"/>
            <a:ext cx="9692640" cy="54612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200">
                <a:latin typeface="Arial"/>
              </a:rPr>
              <a:t>Python scripts to cleanse &amp; compress the data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Geocoding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365760" y="3383280"/>
            <a:ext cx="3657600" cy="430200"/>
          </a:xfrm>
          <a:prstGeom prst="rect">
            <a:avLst/>
          </a:prstGeom>
        </p:spPr>
      </p:sp>
      <p:sp>
        <p:nvSpPr>
          <p:cNvPr id="90" name="TextShape 3"/>
          <p:cNvSpPr txBox="1"/>
          <p:nvPr/>
        </p:nvSpPr>
        <p:spPr>
          <a:xfrm>
            <a:off x="1005840" y="1828800"/>
            <a:ext cx="2743200" cy="11142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A12 van Laken naar Antwerpen-Zuid, E40 van Oostende naar Brussel, ...</a:t>
            </a:r>
            <a:endParaRPr/>
          </a:p>
        </p:txBody>
      </p:sp>
      <p:sp>
        <p:nvSpPr>
          <p:cNvPr id="91" name="CustomShape 4"/>
          <p:cNvSpPr/>
          <p:nvPr/>
        </p:nvSpPr>
        <p:spPr>
          <a:xfrm>
            <a:off x="4663440" y="2103120"/>
            <a:ext cx="822960" cy="45720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</p:sp>
      <p:pic>
        <p:nvPicPr>
          <p:cNvPr id="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309360" y="1678680"/>
            <a:ext cx="2297160" cy="133884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04560" y="3181680"/>
            <a:ext cx="9479520" cy="422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Development progress</a:t>
            </a:r>
            <a:endParaRPr/>
          </a:p>
        </p:txBody>
      </p:sp>
      <p:graphicFrame>
        <p:nvGraphicFramePr>
          <p:cNvPr id="96" name="Table 2"/>
          <p:cNvGraphicFramePr/>
          <p:nvPr/>
        </p:nvGraphicFramePr>
        <p:xfrm>
          <a:off x="91440" y="1769040"/>
          <a:ext cx="9874800" cy="5637240"/>
        </p:xfrm>
        <a:graphic>
          <a:graphicData uri="http://schemas.openxmlformats.org/drawingml/2006/table">
            <a:tbl>
              <a:tblPr/>
              <a:tblGrid>
                <a:gridCol w="4937040"/>
                <a:gridCol w="4938120"/>
              </a:tblGrid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Phase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Progress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1: conceptual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13/02/2015 - 26/02/1015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Get to know the project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architecture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Non-generic server script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2: design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26/02/2015 - 12/03/1015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UML class &amp; sequence diagrams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to cleanse data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Research done about frameworks &amp; libs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3: development 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12/03/2015 - 26/03/1015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Homepage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start_screen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that compresses data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4: development II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26/03/2015 - 30/04/1015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visualizations (Map &amp; calendar)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User can add own files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Finalization of script 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5: finalization 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30/04/2015 - 14/05/2015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 visualizations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Code documentation &amp; cleanup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Wiki, progress report &amp; final presentation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Responsibilities</a:t>
            </a:r>
            <a:endParaRPr/>
          </a:p>
        </p:txBody>
      </p:sp>
      <p:graphicFrame>
        <p:nvGraphicFramePr>
          <p:cNvPr id="98" name="Table 2"/>
          <p:cNvGraphicFramePr/>
          <p:nvPr/>
        </p:nvGraphicFramePr>
        <p:xfrm>
          <a:off x="96120" y="1595880"/>
          <a:ext cx="9875160" cy="5362920"/>
        </p:xfrm>
        <a:graphic>
          <a:graphicData uri="http://schemas.openxmlformats.org/drawingml/2006/table">
            <a:tbl>
              <a:tblPr/>
              <a:tblGrid>
                <a:gridCol w="4937040"/>
                <a:gridCol w="4938480"/>
              </a:tblGrid>
              <a:tr h="38376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Responsibility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Assigned to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Communication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Architecture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Pieter &amp; Gilles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Server-side script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&amp; Pieter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Framework set-up &amp; support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Start screen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Calendar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&amp; 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Piechart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Multiline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Bar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Map + timebar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Data Service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Karel, Pieter &amp; Gilles</a:t>
                      </a:r>
                      <a:endParaRPr/>
                    </a:p>
                  </a:txBody>
                  <a:tcPr/>
                </a:tc>
              </a:tr>
              <a:tr h="37440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Progress reports + documentation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Everyone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DEMO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